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0" r:id="rId17"/>
    <p:sldId id="25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18"/>
  </p:normalViewPr>
  <p:slideViewPr>
    <p:cSldViewPr snapToGrid="0">
      <p:cViewPr>
        <p:scale>
          <a:sx n="101" d="100"/>
          <a:sy n="101" d="100"/>
        </p:scale>
        <p:origin x="-24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A2FC0-0E4C-4E4E-B77B-84EEF8C8BC05}" type="datetimeFigureOut">
              <a:rPr lang="en-US" smtClean="0"/>
              <a:t>9/10/24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09A5B-6D6B-7D48-B7DE-1848C8F77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31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09A5B-6D6B-7D48-B7DE-1848C8F77E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2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284A420-F50C-4C2C-B88E-E6F4EF504B6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3A6D2E-5228-4998-9E24-EFCCA024675E}"/>
              </a:ext>
            </a:extLst>
          </p:cNvPr>
          <p:cNvSpPr/>
          <p:nvPr/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D878C-9930-44AF-AE18-FCA0DAE10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2" y="852055"/>
            <a:ext cx="10380572" cy="2581463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2D608-1F8D-47BB-B595-43B7BEACA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2" y="3754582"/>
            <a:ext cx="10380572" cy="224443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3C1DA-DAC9-422B-9450-54A7E03B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EE12-F28E-4B03-A404-A8FCAE0F6316}" type="datetime1">
              <a:rPr lang="en-US" smtClean="0"/>
              <a:t>9/10/24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9A2B9-3E23-4C08-A5CE-6988612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2E61E-26F7-4369-8F2F-6D3CDF64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DB48DB-8E25-4F2F-8C02-5B793937255F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2BA7E3-7313-49C8-A245-A85BDEB13EB3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56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69F7-12D5-40F0-88F0-33D60AEB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BB511-E79D-41D8-AF91-14A5C803F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05DFA-4DAF-4B30-8032-503081AE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8189-0D9C-48A6-9FA3-862227B094CE}" type="datetime1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4FBF5-16C0-46A0-916A-4910C1B6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26EA6-7E48-454C-887A-0EF3356F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0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312BAB-A07B-4FEA-8EB5-A7BD8B24C6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245A432-7E52-48B5-A8BB-13EED592E35A}"/>
              </a:ext>
            </a:extLst>
          </p:cNvPr>
          <p:cNvSpPr/>
          <p:nvPr/>
        </p:nvSpPr>
        <p:spPr>
          <a:xfrm>
            <a:off x="7813964" y="0"/>
            <a:ext cx="4378036" cy="6858000"/>
          </a:xfrm>
          <a:prstGeom prst="rect">
            <a:avLst/>
          </a:prstGeom>
          <a:ln>
            <a:noFill/>
          </a:ln>
          <a:effectLst>
            <a:outerShdw blurRad="254000" dist="152400" dir="1068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6288B6-16BD-4DEE-9187-C78963ED1D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59F7B-ED77-4251-A424-93712C6F5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39544" y="872836"/>
            <a:ext cx="2521527" cy="5119256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95692-9BD0-4EB9-B344-9A6945DB0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6746" y="872836"/>
            <a:ext cx="6634169" cy="51192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28527-7CED-4CF3-A260-649685D2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26ADDCAE-6443-42C3-9C19-F95985500186}" type="datetime1">
              <a:rPr lang="en-US" smtClean="0"/>
              <a:t>9/10/24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17F65-E517-4B50-B559-FD7D59F3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581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D40B7-46EE-49D9-BE89-7E101F80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5031BF-2EA5-4128-B6AF-2D0F5A1010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61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2CCA-8D32-44C3-809A-54D0245B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9041-349C-49F8-B155-6F586287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10381205" cy="3261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5E088-72B1-425B-B53B-81B13482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799E-EB8E-4038-8063-81BB57C732D4}" type="datetime1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80451-8BF9-48B2-8E6A-9E15C833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196E-3A76-4417-BFD8-4400D16E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6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FB183B-99B9-4420-AB2D-0705685105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6DF62B9-1876-4EEB-929D-B46F98265E34}"/>
              </a:ext>
            </a:extLst>
          </p:cNvPr>
          <p:cNvSpPr/>
          <p:nvPr/>
        </p:nvSpPr>
        <p:spPr>
          <a:xfrm>
            <a:off x="0" y="-2"/>
            <a:ext cx="12192000" cy="3862064"/>
          </a:xfrm>
          <a:prstGeom prst="rect">
            <a:avLst/>
          </a:prstGeom>
          <a:ln>
            <a:noFill/>
          </a:ln>
          <a:effectLst>
            <a:outerShdw blurRad="203200" dist="127000" dir="5460000" sx="96000" sy="96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0E4DD-839A-4BD2-B5FA-FF319E87D037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692C2FB-E558-4132-AAF5-EFCED014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2056"/>
            <a:ext cx="10380572" cy="257694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20424-DA4E-467F-AC0A-D44192A54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7" y="4202832"/>
            <a:ext cx="10395116" cy="17892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39F9C-ADA9-4225-9D74-193A8894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217A73C3-B243-44D3-809D-EF8FDFBD85D4}" type="datetime1">
              <a:rPr lang="en-US" smtClean="0"/>
              <a:t>9/10/24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7DEC-B96B-4D69-8B62-5156FDA6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F4AC1-9934-43DC-B9AC-322612A7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BDA60A-39CD-41D4-8AE5-0FB7FD78559C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22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AF84-4A19-4D9A-9B82-46BCBED4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373DD-26AC-4E69-A17C-538D9C7C6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0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30C23-A75F-45DF-BCCF-760C533AC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092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C3974-73EC-4F1B-9E92-0E279ABE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C9B6D3E3-28E2-4380-A113-67698215C5F8}" type="datetime1">
              <a:rPr lang="en-US" smtClean="0"/>
              <a:t>9/10/24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0B3F2-3F28-42A3-9701-A6F01F1B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7A2FC-50E7-4972-9F28-E3AC4EF9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6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5F85-77E6-4F6D-9FFA-5D76201B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872836"/>
            <a:ext cx="10380572" cy="1427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C0DAE-58D1-45D9-9FC4-B0864E332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1" y="2713326"/>
            <a:ext cx="502342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E63D7-9812-4EA1-A0A2-14D974311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801" y="3706091"/>
            <a:ext cx="5023424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5055B-04A0-47D3-90ED-135025F85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211" y="2713326"/>
            <a:ext cx="5048163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36E6E-8F64-49E6-B57C-86CF92D16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211" y="3706091"/>
            <a:ext cx="5048163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FBEAD-2827-40DA-8338-2D691325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A9EFCB61-04AD-47C9-BF79-2BD8B9CEC07A}" type="datetime1">
              <a:rPr lang="en-US" smtClean="0"/>
              <a:t>9/10/24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4B88D-9C6E-4A88-985C-3ED5057A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B6A32-2D15-425F-B6A9-146AFB5C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4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1B7C-9BD5-4CF8-BAEB-A6CB78DA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5F1D3-3353-4FC6-8854-51B0BFFD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5E0C-D585-492F-8146-7493F4086301}" type="datetime1">
              <a:rPr lang="en-US" smtClean="0"/>
              <a:t>9/10/24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26CE6-6BEB-46DB-BD4B-9B8AE89A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1BCCC-8B3F-40B3-91D5-52E53B2A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2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C0FBB6-4CCA-4358-9DD5-CDF2173E63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2559A-671A-4FDE-82C3-1CF8CFCF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8390-48B5-49AB-B019-A7C8FB8C31F6}" type="datetime1">
              <a:rPr lang="en-US" smtClean="0"/>
              <a:t>9/10/24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14275-250D-437E-BAF1-5BB3CDE6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93BDE-2A52-4AA7-B222-0F25570E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6B771E-DDF7-430C-9462-BA1D3742C84E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595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F9A0B00-F6ED-4C3A-97DC-C2AF9D62EE8B}"/>
              </a:ext>
            </a:extLst>
          </p:cNvPr>
          <p:cNvSpPr/>
          <p:nvPr/>
        </p:nvSpPr>
        <p:spPr>
          <a:xfrm>
            <a:off x="79067" y="0"/>
            <a:ext cx="4998624" cy="6858000"/>
          </a:xfrm>
          <a:prstGeom prst="rect">
            <a:avLst/>
          </a:prstGeom>
          <a:ln>
            <a:noFill/>
          </a:ln>
          <a:effectLst>
            <a:outerShdw blurRad="228600" dist="1143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3B025FD9-B9EF-4F5C-B67D-3485253B7A6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F545CD-A200-4C66-BF9A-9B839D0CE64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10916-EEE9-418C-B24A-EC09A6D2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37" y="872836"/>
            <a:ext cx="4560525" cy="228105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3A0F4-FD98-409E-B41A-5F4352C6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781" y="872837"/>
            <a:ext cx="4520593" cy="5140036"/>
          </a:xfrm>
        </p:spPr>
        <p:txBody>
          <a:bodyPr>
            <a:normAutofit/>
          </a:bodyPr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ABF6F-6E7C-4B3F-B205-09361DA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537" y="3442854"/>
            <a:ext cx="4560525" cy="257694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5198D-8500-4277-AA5D-3C3D8FDD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962E767E-8A14-4E70-91B9-2101CBC4D7BD}" type="datetime1">
              <a:rPr lang="en-US" smtClean="0"/>
              <a:t>9/10/24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D219F-027A-4632-9FB0-BD098D56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79253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0C82B-C7DC-434D-8768-DE9D1176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8CCC603-9605-46C8-9034-8DAE6AC40DD9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BBF1D9-8F8F-45A3-BDB4-952D0FB20A4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444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BEB8797-B080-41A6-B14E-8DC7F0F27E4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C6C7272-A552-46B3-992F-F5ADD5AA2443}"/>
              </a:ext>
            </a:extLst>
          </p:cNvPr>
          <p:cNvSpPr/>
          <p:nvPr/>
        </p:nvSpPr>
        <p:spPr>
          <a:xfrm>
            <a:off x="-1" y="0"/>
            <a:ext cx="608767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F6AD1-1E6C-46AF-8431-6627180F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33" y="858981"/>
            <a:ext cx="4556749" cy="2281052"/>
          </a:xfrm>
        </p:spPr>
        <p:txBody>
          <a:bodyPr anchor="b"/>
          <a:lstStyle>
            <a:lvl1pPr>
              <a:def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8A91F9-760E-4CF4-8A03-FA1482C35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9826" y="865909"/>
            <a:ext cx="4582548" cy="51261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9A9D5-BA6E-4C4A-88A0-5BB86958B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733" y="3429000"/>
            <a:ext cx="4556749" cy="2590800"/>
          </a:xfrm>
        </p:spPr>
        <p:txBody>
          <a:bodyPr/>
          <a:lstStyle>
            <a:lvl1pPr marL="0" indent="0"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6899E-70A1-4EFB-87EC-6C4F3BC0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01AF0C4B-5A4A-45CA-ABEC-10F107160D33}" type="datetime1">
              <a:rPr lang="en-US" smtClean="0"/>
              <a:t>9/10/24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4B05-4931-4BC8-BD43-9E6B944B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ABE5D-7EA4-4D33-B23E-52E640CB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F0DB5EA-94EC-4DB5-B8E5-B454005C1552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99FF82-B951-46E6-AEA7-0993C867FB6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47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38E7D36-B1C9-463C-983F-AEA5810A60D0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B9A221-B33F-47C2-85FF-2C8F363D797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0E0EF1-7626-4514-9337-271DD661B1E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5F0B1492-9A00-4F80-8771-0BB2C2C4353C}"/>
              </a:ext>
            </a:extLst>
          </p:cNvPr>
          <p:cNvSpPr/>
          <p:nvPr/>
        </p:nvSpPr>
        <p:spPr>
          <a:xfrm>
            <a:off x="0" y="-2"/>
            <a:ext cx="12188952" cy="2544415"/>
          </a:xfrm>
          <a:prstGeom prst="rect">
            <a:avLst/>
          </a:prstGeom>
          <a:ln>
            <a:noFill/>
          </a:ln>
          <a:effectLst>
            <a:outerShdw blurRad="190500" dist="1270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62805-4F8E-44FE-905C-2C3F1A2B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5021C-0380-49AA-ADA1-A8B473FBF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9" y="2750126"/>
            <a:ext cx="10381205" cy="3261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A2409-F298-40BF-BFAC-65A3E71D2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2481" y="62400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989806E-8E94-473C-AEE7-BE6F15F85533}" type="datetime1">
              <a:rPr lang="en-US" smtClean="0"/>
              <a:t>9/10/24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799D8-4DBF-4BB2-8D2B-65592ADC9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81" y="2361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99666-11C3-48A1-966C-439EBF9D9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9782" y="235881"/>
            <a:ext cx="75674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smtClean="0">
                <a:solidFill>
                  <a:schemeClr val="tx1"/>
                </a:solidFill>
                <a:latin typeface="Bierstadt" panose="020B0504020202020204" pitchFamily="34" charset="0"/>
                <a:ea typeface="+mn-ea"/>
                <a:cs typeface="+mn-cs"/>
              </a:defRPr>
            </a:lvl1pPr>
          </a:lstStyle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FAC7B62-8ACC-41ED-80AB-8D1CDF38B9E4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5FF525-9A83-4625-99D9-B267BDE077E7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49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50" r:id="rId6"/>
    <p:sldLayoutId id="2147483745" r:id="rId7"/>
    <p:sldLayoutId id="2147483746" r:id="rId8"/>
    <p:sldLayoutId id="2147483747" r:id="rId9"/>
    <p:sldLayoutId id="2147483749" r:id="rId10"/>
    <p:sldLayoutId id="2147483748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5CC50F2E-EF04-4D7A-A09C-5AEF6E5EA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5995" cy="3429000"/>
          </a:xfrm>
          <a:prstGeom prst="rect">
            <a:avLst/>
          </a:prstGeom>
          <a:ln>
            <a:noFill/>
          </a:ln>
          <a:effectLst>
            <a:outerShdw blurRad="342900" dist="2286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B0AE1-3B54-8F55-7A59-992A35EB3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5305" y="235881"/>
            <a:ext cx="5300878" cy="2884247"/>
          </a:xfrm>
        </p:spPr>
        <p:txBody>
          <a:bodyPr anchor="b">
            <a:normAutofit/>
          </a:bodyPr>
          <a:lstStyle/>
          <a:p>
            <a:r>
              <a:rPr lang="en-US" sz="3600" dirty="0">
                <a:effectLst/>
                <a:cs typeface="Angsana New" panose="02020603050405020304" pitchFamily="18" charset="-34"/>
              </a:rPr>
              <a:t>Stream Incision, Tectonics, Uplift, and Evolution of Topography of the Sierra Nevada, California </a:t>
            </a:r>
            <a:endParaRPr lang="en-US" sz="3600" dirty="0">
              <a:cs typeface="Angsana New" panose="02020603050405020304" pitchFamily="18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CAB04D-F148-9526-3804-2C56AB5C1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5305" y="3880965"/>
            <a:ext cx="4569006" cy="2359114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J. Wakabayashi &amp; T. L. Sawyer, 2001</a:t>
            </a:r>
          </a:p>
          <a:p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Presented by Yair Franco</a:t>
            </a:r>
          </a:p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GEOL 730, Fall 2024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7AD51E-A168-490B-B8A6-8AFE86E0F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map">
            <a:extLst>
              <a:ext uri="{FF2B5EF4-FFF2-40B4-BE49-F238E27FC236}">
                <a16:creationId xmlns:a16="http://schemas.microsoft.com/office/drawing/2014/main" id="{0A06AD0B-620C-3C44-5BDB-E6E6E1B68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" y="1411862"/>
            <a:ext cx="6566427" cy="403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593411-3FCB-3244-1645-1ABE37052351}"/>
              </a:ext>
            </a:extLst>
          </p:cNvPr>
          <p:cNvSpPr txBox="1"/>
          <p:nvPr/>
        </p:nvSpPr>
        <p:spPr>
          <a:xfrm>
            <a:off x="503103" y="5446138"/>
            <a:ext cx="1391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(Bedwell, 2015)</a:t>
            </a:r>
          </a:p>
        </p:txBody>
      </p:sp>
    </p:spTree>
    <p:extLst>
      <p:ext uri="{BB962C8B-B14F-4D97-AF65-F5344CB8AC3E}">
        <p14:creationId xmlns:p14="http://schemas.microsoft.com/office/powerpoint/2010/main" val="191925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16803-C022-03B9-CCFF-0D92E5B11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3672D-2BA4-53AB-08C8-F9B65427B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781" y="3883446"/>
            <a:ext cx="3640499" cy="2974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EF4C9C-1351-DF1E-F9B0-9FD115AFA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280" y="0"/>
            <a:ext cx="4163651" cy="68673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A8416-DDA2-60A1-6155-7B9B6C106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750126"/>
            <a:ext cx="3876302" cy="326178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Late Cenozoic uplift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Three methods to analyze: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Analyzing Cenozoic deposits spanning the whole range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Projecting westernmost tilted deposits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Comparing tilts of stream stretches that are parallel vs.  perpendicular to hinge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34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9890F-19BB-DC14-6A18-6FAEEEC68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751A0F-B736-4C9E-31E3-0E94101EC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099" y="2045445"/>
            <a:ext cx="9514901" cy="481255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E80EC-C031-19E6-1EDB-BC2E32DA9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675" y="2752002"/>
            <a:ext cx="2389025" cy="326178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Late Cenozoic uplift ranges: ~1700-2000 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Consistent along range strike</a:t>
            </a:r>
          </a:p>
        </p:txBody>
      </p:sp>
    </p:spTree>
    <p:extLst>
      <p:ext uri="{BB962C8B-B14F-4D97-AF65-F5344CB8AC3E}">
        <p14:creationId xmlns:p14="http://schemas.microsoft.com/office/powerpoint/2010/main" val="1043313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4DFC90-DDC3-0357-9D40-DA2DD74E83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41"/>
          <a:stretch/>
        </p:blipFill>
        <p:spPr>
          <a:xfrm>
            <a:off x="2716696" y="5023"/>
            <a:ext cx="5224709" cy="68529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6FEAA-DC58-5EF9-5280-E67AD8D89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40" y="846085"/>
            <a:ext cx="10380573" cy="1432273"/>
          </a:xfrm>
        </p:spPr>
        <p:txBody>
          <a:bodyPr>
            <a:normAutofit/>
          </a:bodyPr>
          <a:lstStyle/>
          <a:p>
            <a:r>
              <a:rPr lang="en-US" sz="2800" dirty="0"/>
              <a:t>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256D0-F1A6-CF74-A325-09B04CAC4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740" y="2750127"/>
            <a:ext cx="2325956" cy="1432274"/>
          </a:xfrm>
        </p:spPr>
        <p:txBody>
          <a:bodyPr/>
          <a:lstStyle/>
          <a:p>
            <a:r>
              <a:rPr lang="en-US" dirty="0"/>
              <a:t>Sierra topography before Late Cenozoic uplift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30E6D5-AD16-4B69-ED34-0E7CE71E0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741" y="-5023"/>
            <a:ext cx="4361259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8D9CBB-AC86-88D9-C05A-DC46A3616FB4}"/>
              </a:ext>
            </a:extLst>
          </p:cNvPr>
          <p:cNvSpPr txBox="1">
            <a:spLocks/>
          </p:cNvSpPr>
          <p:nvPr/>
        </p:nvSpPr>
        <p:spPr>
          <a:xfrm>
            <a:off x="7177325" y="3129466"/>
            <a:ext cx="1306832" cy="612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vs. now</a:t>
            </a:r>
          </a:p>
        </p:txBody>
      </p:sp>
    </p:spTree>
    <p:extLst>
      <p:ext uri="{BB962C8B-B14F-4D97-AF65-F5344CB8AC3E}">
        <p14:creationId xmlns:p14="http://schemas.microsoft.com/office/powerpoint/2010/main" val="1169154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C41A2-80AF-17DD-93FF-230BAB32B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5FBC3D-42E5-146B-E5B4-860BFCD5E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116266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69C3-84A5-0E16-455B-BD72C16E5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0" y="2597426"/>
            <a:ext cx="6003237" cy="4260574"/>
          </a:xfrm>
        </p:spPr>
        <p:txBody>
          <a:bodyPr>
            <a:normAutofit/>
          </a:bodyPr>
          <a:lstStyle/>
          <a:p>
            <a:r>
              <a:rPr lang="en-US" dirty="0"/>
              <a:t>What caused the uplift?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Early Cenozoic: volcanism and faulting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Fault front migrates east along with volcanic formations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Greatest uplift on the western edge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17E205-2288-F5C1-6257-68B05075E4D9}"/>
              </a:ext>
            </a:extLst>
          </p:cNvPr>
          <p:cNvSpPr/>
          <p:nvPr/>
        </p:nvSpPr>
        <p:spPr>
          <a:xfrm>
            <a:off x="5907136" y="35805"/>
            <a:ext cx="3246997" cy="33931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6C059BE-00A5-ECB0-FBF1-2CA02EB03950}"/>
              </a:ext>
            </a:extLst>
          </p:cNvPr>
          <p:cNvCxnSpPr>
            <a:cxnSpLocks/>
          </p:cNvCxnSpPr>
          <p:nvPr/>
        </p:nvCxnSpPr>
        <p:spPr>
          <a:xfrm>
            <a:off x="8240617" y="1322024"/>
            <a:ext cx="429658" cy="1322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382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3D516-5BCA-4540-7882-DB179D1D8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9C69D-8FB7-3C69-B4CC-5F5F699CF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40C185-F518-1DCC-1C52-A00CE07FC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116266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E0C38-2408-F567-E5F3-DFE148ED0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0" y="2597426"/>
            <a:ext cx="6003237" cy="4260574"/>
          </a:xfrm>
        </p:spPr>
        <p:txBody>
          <a:bodyPr>
            <a:normAutofit/>
          </a:bodyPr>
          <a:lstStyle/>
          <a:p>
            <a:r>
              <a:rPr lang="en-US" dirty="0"/>
              <a:t>What caused the uplift?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After first uplift: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Volcanism ceases, magmatic root crystallizes, pulling the range down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Normal faulting contributes to sinking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Erosion first contributes to elevation reduction, but slows down significantly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A88CD5-47AE-314B-6EBF-6BA68495203D}"/>
              </a:ext>
            </a:extLst>
          </p:cNvPr>
          <p:cNvSpPr/>
          <p:nvPr/>
        </p:nvSpPr>
        <p:spPr>
          <a:xfrm>
            <a:off x="9077899" y="35805"/>
            <a:ext cx="3134367" cy="33931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61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4E7DB-8446-A039-1324-E504020F4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717E1-41A8-7073-96F6-AE0F0CB5D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51B773-A214-A7E4-F6BD-D1A443054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116266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535A7-43F8-AB1A-8D99-1468C1888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915" y="2597426"/>
            <a:ext cx="6003237" cy="4260574"/>
          </a:xfrm>
        </p:spPr>
        <p:txBody>
          <a:bodyPr>
            <a:normAutofit/>
          </a:bodyPr>
          <a:lstStyle/>
          <a:p>
            <a:r>
              <a:rPr lang="en-US" dirty="0"/>
              <a:t>What caused the uplift?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Late Cenozoic: a change in tectonic environment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Change in relative motion of Pacific and North American plates around this time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Volcanism restarts, batholith root detaches, range becomes buoyant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Greatest uplift on the eastern edge (opposite to the hinge)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24DE6E-20F9-F9F8-39C5-1C4744817963}"/>
              </a:ext>
            </a:extLst>
          </p:cNvPr>
          <p:cNvSpPr/>
          <p:nvPr/>
        </p:nvSpPr>
        <p:spPr>
          <a:xfrm>
            <a:off x="6132807" y="3429000"/>
            <a:ext cx="6003238" cy="33931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37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F2594-BE4F-0BFD-B1D3-6A52621DD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4B1B2-28FC-EB40-0ADF-3BD078D1C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5334201" cy="3995231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Known tectonics and volcanism suggest an environment prime for mountain formation and deformation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Streams and incisions expose volcanic strata and tell us about changes in the slope of the range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Past research provides age constraints and additional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Sierra Nevada topography was formed by two periods of uplift: one from volcanism, and one from the detachment of a magmatic root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171A4-BE9C-1787-222D-52FAF8F64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116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08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">
            <a:extLst>
              <a:ext uri="{FF2B5EF4-FFF2-40B4-BE49-F238E27FC236}">
                <a16:creationId xmlns:a16="http://schemas.microsoft.com/office/drawing/2014/main" id="{540CF837-40E9-46D4-AC1B-0750F339B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nt">
            <a:extLst>
              <a:ext uri="{FF2B5EF4-FFF2-40B4-BE49-F238E27FC236}">
                <a16:creationId xmlns:a16="http://schemas.microsoft.com/office/drawing/2014/main" id="{E325F465-8352-4882-9E30-732D5BDF3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6099047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031F918-6C2A-4C3F-8785-651FF6135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ln>
            <a:noFill/>
          </a:ln>
          <a:effectLst>
            <a:outerShdw blurRad="635000" dist="254000" dir="72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58A907-ECA3-7C01-4675-D5BA181B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560" y="858983"/>
            <a:ext cx="4309942" cy="4782027"/>
          </a:xfrm>
        </p:spPr>
        <p:txBody>
          <a:bodyPr anchor="ctr">
            <a:normAutofit/>
          </a:bodyPr>
          <a:lstStyle/>
          <a:p>
            <a:r>
              <a:rPr lang="en-US" dirty="0"/>
              <a:t>Abstract (don’t use this as a slide)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F5151-3338-209F-00CD-1CCEB53B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22069"/>
            <a:ext cx="4661777" cy="6426925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Sierra Nevada topography resulted from two periods of uplift and stream incision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Starting ~5 Ma: uplift, tilting, stream incision, faulting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1440-2150 m of Cenozoic uplift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Low erosion at summits – they can approximate surface uplift heights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Canyon bottoms have been uplifted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Deep paleo (Tertiary) channels suggest relief occurred before incision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Much higher elevations in South than North Sierra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Lesser Paleo-Eocene incisions suggest pre-uplift streams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Recrystallization of batholith root may have coincided with sinking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Late Cenozoic detachment may have triggered uplift again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831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47C37-53CB-A769-BF92-D373ABF13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ngsana New" panose="02020603050405020304" pitchFamily="18" charset="-34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5BC84-E410-F7C0-5434-3D956BEC1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750126"/>
            <a:ext cx="4684844" cy="3261789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Sierra Nevada formed by arc magmatism ending ~85 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Additional volcanic activity in the Cenozoic (~35 to 5 Ma)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Activity dwindles along arc as Mendocino Triple Junction migrates northward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Volcanic deposits from Eocene and Cenozoic provide time constraints and geological info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F802BA1-E852-6844-4D24-22EE909A0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554" y="0"/>
            <a:ext cx="6320010" cy="521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D3A540-D2D8-5E4C-A30F-97A3FB76E377}"/>
              </a:ext>
            </a:extLst>
          </p:cNvPr>
          <p:cNvSpPr txBox="1"/>
          <p:nvPr/>
        </p:nvSpPr>
        <p:spPr>
          <a:xfrm>
            <a:off x="10115876" y="400111"/>
            <a:ext cx="740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(USGS)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F6D07847-87E2-AAFE-8FBB-80FAB620F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418" y="2639962"/>
            <a:ext cx="2026362" cy="410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780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8658D-479C-1F26-A3E5-5D6845EE8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pic>
        <p:nvPicPr>
          <p:cNvPr id="1026" name="Picture 2" descr="map">
            <a:extLst>
              <a:ext uri="{FF2B5EF4-FFF2-40B4-BE49-F238E27FC236}">
                <a16:creationId xmlns:a16="http://schemas.microsoft.com/office/drawing/2014/main" id="{6BBF3808-2B28-64B5-5C8A-665D97D5E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573" y="1575118"/>
            <a:ext cx="6566427" cy="403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4A36E-1D24-3FEA-9CC6-66CE63CD7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5055905" cy="326178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Consolidate past research on Sierra geomorphology and chronology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Analyze how geomorphology can reveal the history of how this region was formed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Demonstrate the complexity of mountain range formation and tectonic events responsible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0CC9A4-6AB7-6171-1F66-B7F0E8C112A5}"/>
              </a:ext>
            </a:extLst>
          </p:cNvPr>
          <p:cNvSpPr txBox="1"/>
          <p:nvPr/>
        </p:nvSpPr>
        <p:spPr>
          <a:xfrm>
            <a:off x="10446382" y="2291255"/>
            <a:ext cx="1391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(Bedwell, 2015)</a:t>
            </a:r>
          </a:p>
        </p:txBody>
      </p:sp>
    </p:spTree>
    <p:extLst>
      <p:ext uri="{BB962C8B-B14F-4D97-AF65-F5344CB8AC3E}">
        <p14:creationId xmlns:p14="http://schemas.microsoft.com/office/powerpoint/2010/main" val="2575845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E4DA8-1564-2D29-134F-D4082D08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&amp;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6CC82-A20A-E1DB-0D1C-4C81E81D1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7154292" cy="326178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Extensive previous research on Cenozoic (Mehrten formation) volcanic stratigraphy and aging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Eocene volcanic gravels provide a time constraint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/>
              <a:t>Stream incision stratigraphy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Eocene gravel incisions vs. Cenozoic volcanic incisions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Deducted incision rates based on time constraints and depth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2EBCEA-B274-DA5F-4A9B-568524A15D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6696"/>
          <a:stretch/>
        </p:blipFill>
        <p:spPr>
          <a:xfrm>
            <a:off x="8063938" y="22377"/>
            <a:ext cx="4128062" cy="681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04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A2B6B-A874-B33F-A17C-04CBFECDA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83EAA-E66F-C01A-280D-18DE0B59E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750126"/>
            <a:ext cx="7017226" cy="396872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Stream stratigraphy: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Most Cenozoic stream incision occurred in the Late Cenozoic (onset ~3.5 Ma)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Eocene-Miocene incision rates significantly lower than Cenozoic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Valley floodplains have historically maintained their 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Paleorelief: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Pre-Cenozoic relief increases southward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Eastern margin of Sierra is much steeper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CBEFD2-96F1-DF0F-A68B-DBE73C665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474" y="0"/>
            <a:ext cx="4850526" cy="774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70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989">
              <a:srgbClr val="F1DBD9"/>
            </a:gs>
            <a:gs pos="32983">
              <a:srgbClr val="F5E6E4"/>
            </a:gs>
            <a:gs pos="19018">
              <a:srgbClr val="F8EEED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5B9155-FE1A-31F4-029D-D64F29F82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486" y="0"/>
            <a:ext cx="496151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806A4-3B49-3A73-2F45-6D3F6ADDB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C55FD-17EB-6ACE-1604-41D72AB69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750126"/>
            <a:ext cx="7624554" cy="326178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Faulting: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Eastern margin of Sierra is bound by right-lateral and oblique faults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Faults run </a:t>
            </a:r>
            <a:r>
              <a:rPr lang="en-US" u="sng" dirty="0"/>
              <a:t>through</a:t>
            </a:r>
            <a:r>
              <a:rPr lang="en-US" dirty="0"/>
              <a:t> Cenozoic deposits and beheaded streams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Ages of escarpments suggests fault front has moved westward since 10 Ma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Belt of seismicity may be an incipient westward movement of the fault today (indicating it is still moving)</a:t>
            </a:r>
          </a:p>
        </p:txBody>
      </p:sp>
    </p:spTree>
    <p:extLst>
      <p:ext uri="{BB962C8B-B14F-4D97-AF65-F5344CB8AC3E}">
        <p14:creationId xmlns:p14="http://schemas.microsoft.com/office/powerpoint/2010/main" val="1971396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44C38-3120-8179-7F9D-B69334DC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846085"/>
            <a:ext cx="10380573" cy="1432273"/>
          </a:xfrm>
        </p:spPr>
        <p:txBody>
          <a:bodyPr/>
          <a:lstStyle/>
          <a:p>
            <a:r>
              <a:rPr lang="en-US" dirty="0"/>
              <a:t>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70D808-3D6B-68B2-240C-7A47EA081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027" y="3281415"/>
            <a:ext cx="7772400" cy="35765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C9880-3EA0-40C3-D59A-5567901CE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732" y="2657361"/>
            <a:ext cx="6884704" cy="326178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Hinge: the range tilts about an axis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Hinge has stayed at the same elevation throughout the Cenozoic (unchanged floodplains)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Since modern gradients are higher than in the Miocene, the range must have tilted between those times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FD8E9D-504C-97E2-46FD-2EF783945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8427" y="0"/>
            <a:ext cx="3293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78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0D0F1B-FF96-715D-EB0A-3649996D0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14" y="4570993"/>
            <a:ext cx="4969973" cy="22870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025197-C1E2-731B-5A25-68C4F2FC6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494E8-FB6B-8128-43C9-021B83C63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750126"/>
            <a:ext cx="5631367" cy="326178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Two periods of uplift?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Cretaceous-early Cenozoic paleorelief suggests an existing gradient in the Sierra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Increasing stream incision rates in late Cenozoic suggest a second period of uplift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83ACDA-C122-A13D-FCB4-3401EDE11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634" y="0"/>
            <a:ext cx="5631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88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2FE40-ECD2-3508-8114-0E326F045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C8BE7-B695-2F46-0144-CDC195D7A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3902966" cy="367717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Early Cenozoic uplift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Occurred during the end of Sierra plutonic intrusion (after ~85 Ma)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High erosion rates suggest significant uplift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Decrease in sediment deposit rates ~57 Ma suggest uplift ended around then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C5EAFE-1746-77C5-CAD2-044BDE39A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275397"/>
            <a:ext cx="7772400" cy="430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62544"/>
      </p:ext>
    </p:extLst>
  </p:cSld>
  <p:clrMapOvr>
    <a:masterClrMapping/>
  </p:clrMapOvr>
</p:sld>
</file>

<file path=ppt/theme/theme1.xml><?xml version="1.0" encoding="utf-8"?>
<a:theme xmlns:a="http://schemas.openxmlformats.org/drawingml/2006/main" name="BevelVTI">
  <a:themeElements>
    <a:clrScheme name="AnalogousFromLightSeedRightStep">
      <a:dk1>
        <a:srgbClr val="000000"/>
      </a:dk1>
      <a:lt1>
        <a:srgbClr val="FFFFFF"/>
      </a:lt1>
      <a:dk2>
        <a:srgbClr val="413324"/>
      </a:dk2>
      <a:lt2>
        <a:srgbClr val="E2E7E8"/>
      </a:lt2>
      <a:accent1>
        <a:srgbClr val="D39089"/>
      </a:accent1>
      <a:accent2>
        <a:srgbClr val="C79A6B"/>
      </a:accent2>
      <a:accent3>
        <a:srgbClr val="AAA66F"/>
      </a:accent3>
      <a:accent4>
        <a:srgbClr val="91AB5F"/>
      </a:accent4>
      <a:accent5>
        <a:srgbClr val="80AE72"/>
      </a:accent5>
      <a:accent6>
        <a:srgbClr val="63B371"/>
      </a:accent6>
      <a:hlink>
        <a:srgbClr val="588C92"/>
      </a:hlink>
      <a:folHlink>
        <a:srgbClr val="7F7F7F"/>
      </a:folHlink>
    </a:clrScheme>
    <a:fontScheme name="Custom 53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velVTI" id="{C9E5F598-602B-46C1-AA16-073CEB959654}" vid="{2AE1FD39-65AD-4D34-93E9-C7019D0ECB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</TotalTime>
  <Words>709</Words>
  <Application>Microsoft Macintosh PowerPoint</Application>
  <PresentationFormat>Widescreen</PresentationFormat>
  <Paragraphs>97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Angsana New</vt:lpstr>
      <vt:lpstr>Aptos</vt:lpstr>
      <vt:lpstr>Arial</vt:lpstr>
      <vt:lpstr>Bierstadt</vt:lpstr>
      <vt:lpstr>BevelVTI</vt:lpstr>
      <vt:lpstr>Stream Incision, Tectonics, Uplift, and Evolution of Topography of the Sierra Nevada, California </vt:lpstr>
      <vt:lpstr>Background</vt:lpstr>
      <vt:lpstr>Motivation</vt:lpstr>
      <vt:lpstr>Methods &amp; Data</vt:lpstr>
      <vt:lpstr>Key Observations</vt:lpstr>
      <vt:lpstr>Key Observations</vt:lpstr>
      <vt:lpstr>Analysis</vt:lpstr>
      <vt:lpstr>Analysis</vt:lpstr>
      <vt:lpstr>Analysis</vt:lpstr>
      <vt:lpstr>Analysis</vt:lpstr>
      <vt:lpstr>Interpretation</vt:lpstr>
      <vt:lpstr>Interpretation</vt:lpstr>
      <vt:lpstr>Interpretation</vt:lpstr>
      <vt:lpstr>Interpretation</vt:lpstr>
      <vt:lpstr>Interpretation</vt:lpstr>
      <vt:lpstr>Summary</vt:lpstr>
      <vt:lpstr>Abstract (don’t use this as a slide)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Yair Franco</dc:creator>
  <cp:lastModifiedBy>Yair Franco</cp:lastModifiedBy>
  <cp:revision>8</cp:revision>
  <dcterms:created xsi:type="dcterms:W3CDTF">2024-09-04T18:58:20Z</dcterms:created>
  <dcterms:modified xsi:type="dcterms:W3CDTF">2024-09-10T22:13:53Z</dcterms:modified>
</cp:coreProperties>
</file>